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6" r:id="rId7"/>
    <p:sldId id="261" r:id="rId8"/>
    <p:sldId id="262" r:id="rId9"/>
    <p:sldId id="263" r:id="rId10"/>
    <p:sldId id="264" r:id="rId11"/>
    <p:sldId id="265" r:id="rId12"/>
  </p:sldIdLst>
  <p:sldSz cx="14630400" cy="8229600"/>
  <p:notesSz cx="8229600" cy="14630400"/>
  <p:embeddedFontLst>
    <p:embeddedFont>
      <p:font typeface="Open Sans" charset="0"/>
      <p:regular r:id="rId14"/>
    </p:embeddedFont>
    <p:embeddedFont>
      <p:font typeface="Calibri" pitchFamily="34" charset="0"/>
      <p:regular r:id="rId15"/>
      <p:bold r:id="rId16"/>
      <p:italic r:id="rId17"/>
      <p:boldItalic r:id="rId18"/>
    </p:embeddedFont>
    <p:embeddedFont>
      <p:font typeface="Consolas" pitchFamily="49" charset="0"/>
      <p:regular r:id="rId19"/>
      <p:bold r:id="rId20"/>
      <p:italic r:id="rId21"/>
      <p:boldItalic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71" d="100"/>
          <a:sy n="71" d="100"/>
        </p:scale>
        <p:origin x="-132" y="-114"/>
      </p:cViewPr>
      <p:guideLst>
        <p:guide orient="horz" pos="2592"/>
        <p:guide pos="460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565525" cy="7318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660900" y="0"/>
            <a:ext cx="3567113" cy="7318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D0B01A-839D-49CF-A1BA-6A63F3DC555E}" type="datetimeFigureOut">
              <a:rPr lang="en-US" smtClean="0"/>
              <a:t>11/5/2025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762000" y="1096963"/>
            <a:ext cx="9753600" cy="5486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822325" y="6950075"/>
            <a:ext cx="6584950" cy="658336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3896975"/>
            <a:ext cx="3565525" cy="7302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660900" y="13896975"/>
            <a:ext cx="3567113" cy="7302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E7D53A-0E02-4808-AA32-7EA8F65713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7898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9.pn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9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00656" y="635675"/>
            <a:ext cx="7168039" cy="6378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Netflix Titles Analysis Dashboard</a:t>
            </a:r>
            <a:endParaRPr lang="en-US" sz="4000" dirty="0"/>
          </a:p>
        </p:txBody>
      </p:sp>
      <p:sp>
        <p:nvSpPr>
          <p:cNvPr id="4" name="Text 1"/>
          <p:cNvSpPr/>
          <p:nvPr/>
        </p:nvSpPr>
        <p:spPr>
          <a:xfrm>
            <a:off x="6200656" y="1579602"/>
            <a:ext cx="7715488" cy="4081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000" b="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Intern Presentation</a:t>
            </a:r>
            <a:endParaRPr lang="en-US" sz="2000" dirty="0"/>
          </a:p>
        </p:txBody>
      </p:sp>
      <p:sp>
        <p:nvSpPr>
          <p:cNvPr id="5" name="Shape 2"/>
          <p:cNvSpPr/>
          <p:nvPr/>
        </p:nvSpPr>
        <p:spPr>
          <a:xfrm>
            <a:off x="6200656" y="2217301"/>
            <a:ext cx="7715488" cy="1191101"/>
          </a:xfrm>
          <a:prstGeom prst="roundRect">
            <a:avLst>
              <a:gd name="adj" fmla="val 7197"/>
            </a:avLst>
          </a:prstGeom>
          <a:solidFill>
            <a:srgbClr val="835E54"/>
          </a:solidFill>
          <a:ln w="7620">
            <a:solidFill>
              <a:srgbClr val="9C776D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6412349" y="2428994"/>
            <a:ext cx="2551271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FFFFFF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Intern Name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6412349" y="2870240"/>
            <a:ext cx="7292102" cy="326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550"/>
              </a:lnSpc>
            </a:pPr>
            <a:r>
              <a:rPr lang="en-US" sz="1600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[Mohit Sharma</a:t>
            </a:r>
            <a:r>
              <a:rPr lang="en-US" sz="1600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]				 Intern ID : DN1/F10/10017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6200656" y="3612475"/>
            <a:ext cx="7715488" cy="1191101"/>
          </a:xfrm>
          <a:prstGeom prst="roundRect">
            <a:avLst>
              <a:gd name="adj" fmla="val 7197"/>
            </a:avLst>
          </a:prstGeom>
          <a:solidFill>
            <a:srgbClr val="C9907C"/>
          </a:solidFill>
          <a:ln w="7620">
            <a:solidFill>
              <a:srgbClr val="AF7662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6412349" y="3824168"/>
            <a:ext cx="2551271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Tools Used</a:t>
            </a:r>
            <a:endParaRPr lang="en-US" sz="2000" dirty="0"/>
          </a:p>
        </p:txBody>
      </p:sp>
      <p:sp>
        <p:nvSpPr>
          <p:cNvPr id="10" name="Text 7"/>
          <p:cNvSpPr/>
          <p:nvPr/>
        </p:nvSpPr>
        <p:spPr>
          <a:xfrm>
            <a:off x="6412349" y="4265414"/>
            <a:ext cx="7292102" cy="326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Power BI &amp; Python</a:t>
            </a: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6200656" y="5007650"/>
            <a:ext cx="7715488" cy="1191101"/>
          </a:xfrm>
          <a:prstGeom prst="roundRect">
            <a:avLst>
              <a:gd name="adj" fmla="val 7197"/>
            </a:avLst>
          </a:prstGeom>
          <a:solidFill>
            <a:srgbClr val="B3BDB5"/>
          </a:solidFill>
          <a:ln w="7620">
            <a:solidFill>
              <a:srgbClr val="99A39B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412349" y="5219343"/>
            <a:ext cx="2551271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Company Name</a:t>
            </a:r>
            <a:endParaRPr lang="en-US" sz="2000" dirty="0"/>
          </a:p>
        </p:txBody>
      </p:sp>
      <p:sp>
        <p:nvSpPr>
          <p:cNvPr id="13" name="Text 10"/>
          <p:cNvSpPr/>
          <p:nvPr/>
        </p:nvSpPr>
        <p:spPr>
          <a:xfrm>
            <a:off x="6412349" y="5660588"/>
            <a:ext cx="7292102" cy="326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550"/>
              </a:lnSpc>
            </a:pPr>
            <a:r>
              <a:rPr lang="en-US" sz="160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[Dynamix Networks</a:t>
            </a:r>
            <a:r>
              <a:rPr lang="en-US" sz="1600" dirty="0" smtClean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]</a:t>
            </a:r>
            <a:endParaRPr lang="en-US" sz="1600" dirty="0"/>
          </a:p>
        </p:txBody>
      </p:sp>
      <p:sp>
        <p:nvSpPr>
          <p:cNvPr id="14" name="Shape 11"/>
          <p:cNvSpPr/>
          <p:nvPr/>
        </p:nvSpPr>
        <p:spPr>
          <a:xfrm>
            <a:off x="6200656" y="6402824"/>
            <a:ext cx="7715488" cy="1191101"/>
          </a:xfrm>
          <a:prstGeom prst="roundRect">
            <a:avLst>
              <a:gd name="adj" fmla="val 7197"/>
            </a:avLst>
          </a:prstGeom>
          <a:solidFill>
            <a:srgbClr val="835E54"/>
          </a:solidFill>
          <a:ln w="7620">
            <a:solidFill>
              <a:srgbClr val="9C776D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6412349" y="6614517"/>
            <a:ext cx="2551271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FFFFFF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Duration</a:t>
            </a:r>
            <a:endParaRPr lang="en-US" sz="2000" dirty="0"/>
          </a:p>
        </p:txBody>
      </p:sp>
      <p:sp>
        <p:nvSpPr>
          <p:cNvPr id="16" name="Text 13"/>
          <p:cNvSpPr/>
          <p:nvPr/>
        </p:nvSpPr>
        <p:spPr>
          <a:xfrm>
            <a:off x="6412349" y="7055763"/>
            <a:ext cx="7292102" cy="326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[10/10/2025 to 05/11/2025</a:t>
            </a:r>
            <a:r>
              <a:rPr lang="en-US" sz="1600" dirty="0" smtClean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]			</a:t>
            </a:r>
            <a:endParaRPr lang="en-US" sz="16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51109"/>
            <a:ext cx="1056822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Project Conclusion and Strategic Takeaways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392793" y="2463165"/>
            <a:ext cx="363986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Content Strategy Balance</a:t>
            </a:r>
            <a:endParaRPr lang="en-US" sz="2650" dirty="0"/>
          </a:p>
        </p:txBody>
      </p:sp>
      <p:sp>
        <p:nvSpPr>
          <p:cNvPr id="4" name="Text 2"/>
          <p:cNvSpPr/>
          <p:nvPr/>
        </p:nvSpPr>
        <p:spPr>
          <a:xfrm>
            <a:off x="793790" y="3024545"/>
            <a:ext cx="4238863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library is </a:t>
            </a:r>
            <a:r>
              <a:rPr lang="en-US" sz="1750" b="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movie-heavy</a:t>
            </a: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(~71%), while TV content shows significant and rapid expansion, pointing to future serialized growth.</a:t>
            </a: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9597628" y="2463165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Global Presence</a:t>
            </a:r>
            <a:endParaRPr lang="en-US" sz="2650" dirty="0"/>
          </a:p>
        </p:txBody>
      </p:sp>
      <p:sp>
        <p:nvSpPr>
          <p:cNvPr id="8" name="Text 4"/>
          <p:cNvSpPr/>
          <p:nvPr/>
        </p:nvSpPr>
        <p:spPr>
          <a:xfrm>
            <a:off x="9597628" y="3024545"/>
            <a:ext cx="4238982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Netflix’s reach is validated by content from over </a:t>
            </a:r>
            <a:r>
              <a:rPr lang="en-US" sz="1750" b="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700 countries</a:t>
            </a: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, confirming its status as a major global content distributor.</a:t>
            </a:r>
            <a:endParaRPr lang="en-US" sz="1750" dirty="0"/>
          </a:p>
        </p:txBody>
      </p:sp>
      <p:sp>
        <p:nvSpPr>
          <p:cNvPr id="11" name="Text 5"/>
          <p:cNvSpPr/>
          <p:nvPr/>
        </p:nvSpPr>
        <p:spPr>
          <a:xfrm>
            <a:off x="9597628" y="5097185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Dominant Genres</a:t>
            </a:r>
            <a:endParaRPr lang="en-US" sz="2650" dirty="0"/>
          </a:p>
        </p:txBody>
      </p:sp>
      <p:sp>
        <p:nvSpPr>
          <p:cNvPr id="12" name="Text 6"/>
          <p:cNvSpPr/>
          <p:nvPr/>
        </p:nvSpPr>
        <p:spPr>
          <a:xfrm>
            <a:off x="9597628" y="5658564"/>
            <a:ext cx="423898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High-demand genres like </a:t>
            </a:r>
            <a:r>
              <a:rPr lang="en-US" sz="1750" b="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Comedy and Thriller</a:t>
            </a: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are strategically prioritized across regions to maximize viewership.</a:t>
            </a:r>
            <a:endParaRPr lang="en-US" sz="1750" dirty="0"/>
          </a:p>
        </p:txBody>
      </p:sp>
      <p:sp>
        <p:nvSpPr>
          <p:cNvPr id="15" name="Text 7"/>
          <p:cNvSpPr/>
          <p:nvPr/>
        </p:nvSpPr>
        <p:spPr>
          <a:xfrm>
            <a:off x="1630323" y="4915733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Effective Visualization</a:t>
            </a:r>
            <a:endParaRPr lang="en-US" sz="2650" dirty="0"/>
          </a:p>
        </p:txBody>
      </p:sp>
      <p:sp>
        <p:nvSpPr>
          <p:cNvPr id="16" name="Text 8"/>
          <p:cNvSpPr/>
          <p:nvPr/>
        </p:nvSpPr>
        <p:spPr>
          <a:xfrm>
            <a:off x="793790" y="5477113"/>
            <a:ext cx="4238863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Power BI dashboard provides a clear, actionable visualization of Netflix’s complex content acquisition and distribution strategy.</a:t>
            </a:r>
            <a:endParaRPr lang="en-US" sz="1750" dirty="0"/>
          </a:p>
        </p:txBody>
      </p:sp>
      <p:pic>
        <p:nvPicPr>
          <p:cNvPr id="20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8301" y="2660647"/>
            <a:ext cx="4003617" cy="3832268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36126" y="342662"/>
            <a:ext cx="5804535" cy="389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Key Learning Outcomes from the Internship</a:t>
            </a:r>
            <a:endParaRPr lang="en-US" sz="2450" dirty="0"/>
          </a:p>
        </p:txBody>
      </p:sp>
      <p:sp>
        <p:nvSpPr>
          <p:cNvPr id="3" name="Text 1"/>
          <p:cNvSpPr/>
          <p:nvPr/>
        </p:nvSpPr>
        <p:spPr>
          <a:xfrm>
            <a:off x="436126" y="981313"/>
            <a:ext cx="13758148" cy="1994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This project provided hands-on experience and reinforced critical skills vital for a career in Business Intelligence and data analysis.</a:t>
            </a:r>
            <a:endParaRPr lang="en-US" sz="9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746" y="1404461"/>
            <a:ext cx="4514493" cy="4514493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7894" y="1404461"/>
            <a:ext cx="4514493" cy="4514493"/>
          </a:xfrm>
          <a:prstGeom prst="rect">
            <a:avLst/>
          </a:prstGeom>
        </p:spPr>
      </p:pic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2042" y="1404461"/>
            <a:ext cx="4514493" cy="4514493"/>
          </a:xfrm>
          <a:prstGeom prst="rect">
            <a:avLst/>
          </a:prstGeom>
        </p:spPr>
      </p:pic>
      <p:sp>
        <p:nvSpPr>
          <p:cNvPr id="7" name="Shape 2"/>
          <p:cNvSpPr/>
          <p:nvPr/>
        </p:nvSpPr>
        <p:spPr>
          <a:xfrm>
            <a:off x="436126" y="6142673"/>
            <a:ext cx="6816804" cy="1236345"/>
          </a:xfrm>
          <a:prstGeom prst="roundRect">
            <a:avLst>
              <a:gd name="adj" fmla="val 4234"/>
            </a:avLst>
          </a:prstGeom>
          <a:solidFill>
            <a:srgbClr val="EBE2E0"/>
          </a:solidFill>
          <a:ln w="7620">
            <a:solidFill>
              <a:srgbClr val="835E54"/>
            </a:solidFill>
            <a:prstDash val="solid"/>
          </a:ln>
        </p:spPr>
      </p:sp>
      <p:sp>
        <p:nvSpPr>
          <p:cNvPr id="8" name="Shape 3"/>
          <p:cNvSpPr/>
          <p:nvPr/>
        </p:nvSpPr>
        <p:spPr>
          <a:xfrm>
            <a:off x="568285" y="6274832"/>
            <a:ext cx="373856" cy="373856"/>
          </a:xfrm>
          <a:prstGeom prst="roundRect">
            <a:avLst>
              <a:gd name="adj" fmla="val 24456169"/>
            </a:avLst>
          </a:prstGeom>
          <a:solidFill>
            <a:srgbClr val="835E54"/>
          </a:solidFill>
          <a:ln/>
        </p:spPr>
      </p:sp>
      <p:sp>
        <p:nvSpPr>
          <p:cNvPr id="10" name="Text 4"/>
          <p:cNvSpPr/>
          <p:nvPr/>
        </p:nvSpPr>
        <p:spPr>
          <a:xfrm>
            <a:off x="568285" y="6773228"/>
            <a:ext cx="6552486" cy="1994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b="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Data Preparation Mastery</a:t>
            </a:r>
            <a:endParaRPr lang="en-US" sz="950" dirty="0"/>
          </a:p>
        </p:txBody>
      </p:sp>
      <p:sp>
        <p:nvSpPr>
          <p:cNvPr id="11" name="Text 5"/>
          <p:cNvSpPr/>
          <p:nvPr/>
        </p:nvSpPr>
        <p:spPr>
          <a:xfrm>
            <a:off x="568285" y="7047428"/>
            <a:ext cx="6552486" cy="1994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Advanced techniques in data cleaning and preprocessing using Python (Pandas).</a:t>
            </a:r>
            <a:endParaRPr lang="en-US" sz="950" dirty="0"/>
          </a:p>
        </p:txBody>
      </p:sp>
      <p:sp>
        <p:nvSpPr>
          <p:cNvPr id="12" name="Shape 6"/>
          <p:cNvSpPr/>
          <p:nvPr/>
        </p:nvSpPr>
        <p:spPr>
          <a:xfrm>
            <a:off x="7377470" y="6142673"/>
            <a:ext cx="6816804" cy="1236345"/>
          </a:xfrm>
          <a:prstGeom prst="roundRect">
            <a:avLst>
              <a:gd name="adj" fmla="val 4234"/>
            </a:avLst>
          </a:prstGeom>
          <a:solidFill>
            <a:srgbClr val="EBE2E0"/>
          </a:solidFill>
          <a:ln w="7620">
            <a:solidFill>
              <a:srgbClr val="835E54"/>
            </a:solidFill>
            <a:prstDash val="solid"/>
          </a:ln>
        </p:spPr>
      </p:sp>
      <p:sp>
        <p:nvSpPr>
          <p:cNvPr id="13" name="Shape 7"/>
          <p:cNvSpPr/>
          <p:nvPr/>
        </p:nvSpPr>
        <p:spPr>
          <a:xfrm>
            <a:off x="7509629" y="6274832"/>
            <a:ext cx="373856" cy="373856"/>
          </a:xfrm>
          <a:prstGeom prst="roundRect">
            <a:avLst>
              <a:gd name="adj" fmla="val 24456169"/>
            </a:avLst>
          </a:prstGeom>
          <a:solidFill>
            <a:srgbClr val="835E54"/>
          </a:solidFill>
          <a:ln/>
        </p:spPr>
      </p:sp>
      <p:sp>
        <p:nvSpPr>
          <p:cNvPr id="15" name="Text 8"/>
          <p:cNvSpPr/>
          <p:nvPr/>
        </p:nvSpPr>
        <p:spPr>
          <a:xfrm>
            <a:off x="7509629" y="6773228"/>
            <a:ext cx="6552486" cy="1994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b="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Visualization Expertise</a:t>
            </a:r>
            <a:endParaRPr lang="en-US" sz="950" dirty="0"/>
          </a:p>
        </p:txBody>
      </p:sp>
      <p:sp>
        <p:nvSpPr>
          <p:cNvPr id="16" name="Text 9"/>
          <p:cNvSpPr/>
          <p:nvPr/>
        </p:nvSpPr>
        <p:spPr>
          <a:xfrm>
            <a:off x="7509629" y="7047428"/>
            <a:ext cx="6552486" cy="1994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Professional-level data visualization and interactive dashboard creation using Power BI.</a:t>
            </a:r>
            <a:endParaRPr lang="en-US" sz="950" dirty="0"/>
          </a:p>
        </p:txBody>
      </p:sp>
      <p:sp>
        <p:nvSpPr>
          <p:cNvPr id="17" name="Shape 10"/>
          <p:cNvSpPr/>
          <p:nvPr/>
        </p:nvSpPr>
        <p:spPr>
          <a:xfrm>
            <a:off x="436126" y="7503557"/>
            <a:ext cx="6816804" cy="1236345"/>
          </a:xfrm>
          <a:prstGeom prst="roundRect">
            <a:avLst>
              <a:gd name="adj" fmla="val 4234"/>
            </a:avLst>
          </a:prstGeom>
          <a:solidFill>
            <a:srgbClr val="EBE2E0"/>
          </a:solidFill>
          <a:ln w="7620">
            <a:solidFill>
              <a:srgbClr val="835E54"/>
            </a:solidFill>
            <a:prstDash val="solid"/>
          </a:ln>
        </p:spPr>
      </p:sp>
      <p:sp>
        <p:nvSpPr>
          <p:cNvPr id="18" name="Shape 11"/>
          <p:cNvSpPr/>
          <p:nvPr/>
        </p:nvSpPr>
        <p:spPr>
          <a:xfrm>
            <a:off x="568285" y="7635716"/>
            <a:ext cx="373856" cy="373856"/>
          </a:xfrm>
          <a:prstGeom prst="roundRect">
            <a:avLst>
              <a:gd name="adj" fmla="val 24456169"/>
            </a:avLst>
          </a:prstGeom>
          <a:solidFill>
            <a:srgbClr val="835E54"/>
          </a:solidFill>
          <a:ln/>
        </p:spPr>
      </p:sp>
      <p:sp>
        <p:nvSpPr>
          <p:cNvPr id="20" name="Text 12"/>
          <p:cNvSpPr/>
          <p:nvPr/>
        </p:nvSpPr>
        <p:spPr>
          <a:xfrm>
            <a:off x="568285" y="8134112"/>
            <a:ext cx="6552486" cy="1994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b="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BI Tool Proficiency</a:t>
            </a:r>
            <a:endParaRPr lang="en-US" sz="950" dirty="0"/>
          </a:p>
        </p:txBody>
      </p:sp>
      <p:sp>
        <p:nvSpPr>
          <p:cNvPr id="21" name="Text 13"/>
          <p:cNvSpPr/>
          <p:nvPr/>
        </p:nvSpPr>
        <p:spPr>
          <a:xfrm>
            <a:off x="568285" y="8408313"/>
            <a:ext cx="6552486" cy="1994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Practical, hands-on application of Power Query for data shaping and DAX for calculated metrics.</a:t>
            </a:r>
            <a:endParaRPr lang="en-US" sz="950" dirty="0"/>
          </a:p>
        </p:txBody>
      </p:sp>
      <p:sp>
        <p:nvSpPr>
          <p:cNvPr id="22" name="Shape 14"/>
          <p:cNvSpPr/>
          <p:nvPr/>
        </p:nvSpPr>
        <p:spPr>
          <a:xfrm>
            <a:off x="7377470" y="7503557"/>
            <a:ext cx="6816804" cy="1236345"/>
          </a:xfrm>
          <a:prstGeom prst="roundRect">
            <a:avLst>
              <a:gd name="adj" fmla="val 4234"/>
            </a:avLst>
          </a:prstGeom>
          <a:solidFill>
            <a:srgbClr val="EBE2E0"/>
          </a:solidFill>
          <a:ln w="7620">
            <a:solidFill>
              <a:srgbClr val="835E54"/>
            </a:solidFill>
            <a:prstDash val="solid"/>
          </a:ln>
        </p:spPr>
      </p:sp>
      <p:sp>
        <p:nvSpPr>
          <p:cNvPr id="23" name="Shape 15"/>
          <p:cNvSpPr/>
          <p:nvPr/>
        </p:nvSpPr>
        <p:spPr>
          <a:xfrm>
            <a:off x="7509629" y="7635716"/>
            <a:ext cx="373856" cy="373856"/>
          </a:xfrm>
          <a:prstGeom prst="roundRect">
            <a:avLst>
              <a:gd name="adj" fmla="val 24456169"/>
            </a:avLst>
          </a:prstGeom>
          <a:solidFill>
            <a:srgbClr val="835E54"/>
          </a:solidFill>
          <a:ln/>
        </p:spPr>
      </p:sp>
      <p:sp>
        <p:nvSpPr>
          <p:cNvPr id="25" name="Text 16"/>
          <p:cNvSpPr/>
          <p:nvPr/>
        </p:nvSpPr>
        <p:spPr>
          <a:xfrm>
            <a:off x="7509629" y="8134112"/>
            <a:ext cx="6552486" cy="1994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b="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Data Storytelling</a:t>
            </a:r>
            <a:endParaRPr lang="en-US" sz="950" dirty="0"/>
          </a:p>
        </p:txBody>
      </p:sp>
      <p:sp>
        <p:nvSpPr>
          <p:cNvPr id="26" name="Text 17"/>
          <p:cNvSpPr/>
          <p:nvPr/>
        </p:nvSpPr>
        <p:spPr>
          <a:xfrm>
            <a:off x="7509629" y="8408313"/>
            <a:ext cx="6552486" cy="1994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Translating complex analytical findings into clear, concise, and actionable business insights.</a:t>
            </a:r>
            <a:endParaRPr lang="en-US" sz="9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66261" y="568166"/>
            <a:ext cx="9625251" cy="5055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50"/>
              </a:lnSpc>
              <a:buNone/>
            </a:pPr>
            <a:r>
              <a:rPr lang="en-US" sz="31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Project Overview: Uncovering Netflix's Content Strategy</a:t>
            </a:r>
            <a:endParaRPr lang="en-US" sz="3150" dirty="0"/>
          </a:p>
        </p:txBody>
      </p:sp>
      <p:sp>
        <p:nvSpPr>
          <p:cNvPr id="3" name="Text 1"/>
          <p:cNvSpPr/>
          <p:nvPr/>
        </p:nvSpPr>
        <p:spPr>
          <a:xfrm>
            <a:off x="566261" y="1461968"/>
            <a:ext cx="7940873" cy="7765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primary objective of this internship project was to conduct a comprehensive analysis of Netflix’s movies and TV shows dataset. This exploration was designed to reveal underlying patterns in content acquisition and production.</a:t>
            </a:r>
            <a:endParaRPr lang="en-US" sz="1250" dirty="0"/>
          </a:p>
        </p:txBody>
      </p:sp>
      <p:sp>
        <p:nvSpPr>
          <p:cNvPr id="4" name="Shape 2"/>
          <p:cNvSpPr/>
          <p:nvPr/>
        </p:nvSpPr>
        <p:spPr>
          <a:xfrm>
            <a:off x="566261" y="2420422"/>
            <a:ext cx="7940873" cy="1042392"/>
          </a:xfrm>
          <a:prstGeom prst="roundRect">
            <a:avLst>
              <a:gd name="adj" fmla="val 10527"/>
            </a:avLst>
          </a:prstGeom>
          <a:solidFill>
            <a:srgbClr val="FFFCFA"/>
          </a:solidFill>
          <a:ln w="22860">
            <a:solidFill>
              <a:srgbClr val="D1C8C6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543401" y="2420422"/>
            <a:ext cx="91440" cy="1042392"/>
          </a:xfrm>
          <a:prstGeom prst="roundRect">
            <a:avLst>
              <a:gd name="adj" fmla="val 74316"/>
            </a:avLst>
          </a:prstGeom>
          <a:solidFill>
            <a:srgbClr val="835E54"/>
          </a:solidFill>
          <a:ln/>
        </p:spPr>
      </p:sp>
      <p:sp>
        <p:nvSpPr>
          <p:cNvPr id="6" name="Text 4"/>
          <p:cNvSpPr/>
          <p:nvPr/>
        </p:nvSpPr>
        <p:spPr>
          <a:xfrm>
            <a:off x="819388" y="2604968"/>
            <a:ext cx="2022396" cy="2527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Content Trends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819388" y="3019425"/>
            <a:ext cx="7503200" cy="2588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Investigating the evolution of content over time.</a:t>
            </a:r>
            <a:endParaRPr lang="en-US" sz="1250" dirty="0"/>
          </a:p>
        </p:txBody>
      </p:sp>
      <p:sp>
        <p:nvSpPr>
          <p:cNvPr id="8" name="Shape 6"/>
          <p:cNvSpPr/>
          <p:nvPr/>
        </p:nvSpPr>
        <p:spPr>
          <a:xfrm>
            <a:off x="566261" y="3624501"/>
            <a:ext cx="7940873" cy="1042392"/>
          </a:xfrm>
          <a:prstGeom prst="roundRect">
            <a:avLst>
              <a:gd name="adj" fmla="val 10527"/>
            </a:avLst>
          </a:prstGeom>
          <a:solidFill>
            <a:srgbClr val="FFFCFA"/>
          </a:solidFill>
          <a:ln w="22860">
            <a:solidFill>
              <a:srgbClr val="D1C8C6"/>
            </a:solidFill>
            <a:prstDash val="solid"/>
          </a:ln>
        </p:spPr>
      </p:sp>
      <p:sp>
        <p:nvSpPr>
          <p:cNvPr id="9" name="Shape 7"/>
          <p:cNvSpPr/>
          <p:nvPr/>
        </p:nvSpPr>
        <p:spPr>
          <a:xfrm>
            <a:off x="543401" y="3624501"/>
            <a:ext cx="91440" cy="1042392"/>
          </a:xfrm>
          <a:prstGeom prst="roundRect">
            <a:avLst>
              <a:gd name="adj" fmla="val 74316"/>
            </a:avLst>
          </a:prstGeom>
          <a:solidFill>
            <a:srgbClr val="835E54"/>
          </a:solidFill>
          <a:ln/>
        </p:spPr>
      </p:sp>
      <p:sp>
        <p:nvSpPr>
          <p:cNvPr id="10" name="Text 8"/>
          <p:cNvSpPr/>
          <p:nvPr/>
        </p:nvSpPr>
        <p:spPr>
          <a:xfrm>
            <a:off x="819388" y="3809047"/>
            <a:ext cx="2022396" cy="2527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Genre Distribution</a:t>
            </a:r>
            <a:endParaRPr lang="en-US" sz="1550" dirty="0"/>
          </a:p>
        </p:txBody>
      </p:sp>
      <p:sp>
        <p:nvSpPr>
          <p:cNvPr id="11" name="Text 9"/>
          <p:cNvSpPr/>
          <p:nvPr/>
        </p:nvSpPr>
        <p:spPr>
          <a:xfrm>
            <a:off x="819388" y="4223504"/>
            <a:ext cx="7503200" cy="2588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Identifying the most and least represented content categories.</a:t>
            </a:r>
            <a:endParaRPr lang="en-US" sz="1250" dirty="0"/>
          </a:p>
        </p:txBody>
      </p:sp>
      <p:sp>
        <p:nvSpPr>
          <p:cNvPr id="12" name="Shape 10"/>
          <p:cNvSpPr/>
          <p:nvPr/>
        </p:nvSpPr>
        <p:spPr>
          <a:xfrm>
            <a:off x="566261" y="4828580"/>
            <a:ext cx="7940873" cy="1042392"/>
          </a:xfrm>
          <a:prstGeom prst="roundRect">
            <a:avLst>
              <a:gd name="adj" fmla="val 10527"/>
            </a:avLst>
          </a:prstGeom>
          <a:solidFill>
            <a:srgbClr val="FFFCFA"/>
          </a:solidFill>
          <a:ln w="22860">
            <a:solidFill>
              <a:srgbClr val="D1C8C6"/>
            </a:solidFill>
            <a:prstDash val="solid"/>
          </a:ln>
        </p:spPr>
      </p:sp>
      <p:sp>
        <p:nvSpPr>
          <p:cNvPr id="13" name="Shape 11"/>
          <p:cNvSpPr/>
          <p:nvPr/>
        </p:nvSpPr>
        <p:spPr>
          <a:xfrm>
            <a:off x="543401" y="4828580"/>
            <a:ext cx="91440" cy="1042392"/>
          </a:xfrm>
          <a:prstGeom prst="roundRect">
            <a:avLst>
              <a:gd name="adj" fmla="val 74316"/>
            </a:avLst>
          </a:prstGeom>
          <a:solidFill>
            <a:srgbClr val="835E54"/>
          </a:solidFill>
          <a:ln/>
        </p:spPr>
      </p:sp>
      <p:sp>
        <p:nvSpPr>
          <p:cNvPr id="14" name="Text 12"/>
          <p:cNvSpPr/>
          <p:nvPr/>
        </p:nvSpPr>
        <p:spPr>
          <a:xfrm>
            <a:off x="819388" y="5013127"/>
            <a:ext cx="2022396" cy="2527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Ratings Overview</a:t>
            </a:r>
            <a:endParaRPr lang="en-US" sz="1550" dirty="0"/>
          </a:p>
        </p:txBody>
      </p:sp>
      <p:sp>
        <p:nvSpPr>
          <p:cNvPr id="15" name="Text 13"/>
          <p:cNvSpPr/>
          <p:nvPr/>
        </p:nvSpPr>
        <p:spPr>
          <a:xfrm>
            <a:off x="819388" y="5427583"/>
            <a:ext cx="7503200" cy="2588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Analyzing the target demographic based on content rating.</a:t>
            </a:r>
            <a:endParaRPr lang="en-US" sz="1250" dirty="0"/>
          </a:p>
        </p:txBody>
      </p:sp>
      <p:sp>
        <p:nvSpPr>
          <p:cNvPr id="16" name="Shape 14"/>
          <p:cNvSpPr/>
          <p:nvPr/>
        </p:nvSpPr>
        <p:spPr>
          <a:xfrm>
            <a:off x="566261" y="6032659"/>
            <a:ext cx="7940873" cy="1042392"/>
          </a:xfrm>
          <a:prstGeom prst="roundRect">
            <a:avLst>
              <a:gd name="adj" fmla="val 10527"/>
            </a:avLst>
          </a:prstGeom>
          <a:solidFill>
            <a:srgbClr val="FFFCFA"/>
          </a:solidFill>
          <a:ln w="22860">
            <a:solidFill>
              <a:srgbClr val="D1C8C6"/>
            </a:solidFill>
            <a:prstDash val="solid"/>
          </a:ln>
        </p:spPr>
      </p:sp>
      <p:sp>
        <p:nvSpPr>
          <p:cNvPr id="17" name="Shape 15"/>
          <p:cNvSpPr/>
          <p:nvPr/>
        </p:nvSpPr>
        <p:spPr>
          <a:xfrm>
            <a:off x="543401" y="6032659"/>
            <a:ext cx="91440" cy="1042392"/>
          </a:xfrm>
          <a:prstGeom prst="roundRect">
            <a:avLst>
              <a:gd name="adj" fmla="val 74316"/>
            </a:avLst>
          </a:prstGeom>
          <a:solidFill>
            <a:srgbClr val="835E54"/>
          </a:solidFill>
          <a:ln/>
        </p:spPr>
      </p:sp>
      <p:sp>
        <p:nvSpPr>
          <p:cNvPr id="18" name="Text 16"/>
          <p:cNvSpPr/>
          <p:nvPr/>
        </p:nvSpPr>
        <p:spPr>
          <a:xfrm>
            <a:off x="819388" y="6217206"/>
            <a:ext cx="2118836" cy="2527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Regional Content Spread</a:t>
            </a:r>
            <a:endParaRPr lang="en-US" sz="1550" dirty="0"/>
          </a:p>
        </p:txBody>
      </p:sp>
      <p:sp>
        <p:nvSpPr>
          <p:cNvPr id="19" name="Text 17"/>
          <p:cNvSpPr/>
          <p:nvPr/>
        </p:nvSpPr>
        <p:spPr>
          <a:xfrm>
            <a:off x="819388" y="6631662"/>
            <a:ext cx="7503200" cy="2588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Mapping the global footprint of Netflix's library.</a:t>
            </a:r>
            <a:endParaRPr lang="en-US" sz="1250" dirty="0"/>
          </a:p>
        </p:txBody>
      </p:sp>
      <p:sp>
        <p:nvSpPr>
          <p:cNvPr id="20" name="Text 18"/>
          <p:cNvSpPr/>
          <p:nvPr/>
        </p:nvSpPr>
        <p:spPr>
          <a:xfrm>
            <a:off x="566261" y="7256978"/>
            <a:ext cx="7940873" cy="2588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final output is an </a:t>
            </a:r>
            <a:r>
              <a:rPr lang="en-US" sz="1250" b="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interactive Power BI dashboard</a:t>
            </a:r>
            <a:r>
              <a:rPr lang="en-US" sz="12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for dynamic visualization of these insights.</a:t>
            </a:r>
            <a:endParaRPr lang="en-US" sz="1250" dirty="0"/>
          </a:p>
        </p:txBody>
      </p:sp>
      <p:pic>
        <p:nvPicPr>
          <p:cNvPr id="21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9328" y="1498283"/>
            <a:ext cx="5162312" cy="516231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3184" y="632579"/>
            <a:ext cx="12023765" cy="6367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Data Cleaning &amp; Preprocessing: Ensuring Data Integrity</a:t>
            </a:r>
            <a:endParaRPr lang="en-US" sz="4000" dirty="0"/>
          </a:p>
        </p:txBody>
      </p:sp>
      <p:sp>
        <p:nvSpPr>
          <p:cNvPr id="3" name="Text 1"/>
          <p:cNvSpPr/>
          <p:nvPr/>
        </p:nvSpPr>
        <p:spPr>
          <a:xfrm>
            <a:off x="713184" y="1676876"/>
            <a:ext cx="13204031" cy="6522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Data preparation was performed using </a:t>
            </a:r>
            <a:r>
              <a:rPr lang="en-US" sz="1600" b="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Python (Pandas)</a:t>
            </a:r>
            <a:r>
              <a:rPr lang="en-US" sz="16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to ensure the dataset was pristine before being imported into Power BI for visualization.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1018818" y="3067764"/>
            <a:ext cx="6194346" cy="203716"/>
          </a:xfrm>
          <a:prstGeom prst="roundRect">
            <a:avLst>
              <a:gd name="adj" fmla="val 42017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713184" y="2863870"/>
            <a:ext cx="611386" cy="611386"/>
          </a:xfrm>
          <a:prstGeom prst="roundRect">
            <a:avLst>
              <a:gd name="adj" fmla="val 74781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916900" y="3679031"/>
            <a:ext cx="3960971" cy="318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Duplicate and Missing Data Removal</a:t>
            </a:r>
            <a:endParaRPr lang="en-US" sz="2000" dirty="0"/>
          </a:p>
        </p:txBody>
      </p:sp>
      <p:sp>
        <p:nvSpPr>
          <p:cNvPr id="8" name="Text 5"/>
          <p:cNvSpPr/>
          <p:nvPr/>
        </p:nvSpPr>
        <p:spPr>
          <a:xfrm>
            <a:off x="916900" y="4119801"/>
            <a:ext cx="6092666" cy="6522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Identified and eliminated both missing values (NaN) and duplicate records to maintain accuracy.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7722632" y="2762131"/>
            <a:ext cx="6194465" cy="203716"/>
          </a:xfrm>
          <a:prstGeom prst="roundRect">
            <a:avLst>
              <a:gd name="adj" fmla="val 42017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7416998" y="2558236"/>
            <a:ext cx="611386" cy="611386"/>
          </a:xfrm>
          <a:prstGeom prst="roundRect">
            <a:avLst>
              <a:gd name="adj" fmla="val 74781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12" name="Text 8"/>
          <p:cNvSpPr/>
          <p:nvPr/>
        </p:nvSpPr>
        <p:spPr>
          <a:xfrm>
            <a:off x="7620714" y="3373398"/>
            <a:ext cx="2638544" cy="318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Incorrect Entry Deletion</a:t>
            </a:r>
            <a:endParaRPr lang="en-US" sz="2000" dirty="0"/>
          </a:p>
        </p:txBody>
      </p:sp>
      <p:sp>
        <p:nvSpPr>
          <p:cNvPr id="13" name="Text 9"/>
          <p:cNvSpPr/>
          <p:nvPr/>
        </p:nvSpPr>
        <p:spPr>
          <a:xfrm>
            <a:off x="7620714" y="3814167"/>
            <a:ext cx="6092785" cy="6522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Removed erroneous entries in the "type" column, such as misspelled categories or blank fields.</a:t>
            </a:r>
            <a:endParaRPr lang="en-US" sz="1600" dirty="0"/>
          </a:p>
        </p:txBody>
      </p:sp>
      <p:sp>
        <p:nvSpPr>
          <p:cNvPr id="14" name="Shape 10"/>
          <p:cNvSpPr/>
          <p:nvPr/>
        </p:nvSpPr>
        <p:spPr>
          <a:xfrm>
            <a:off x="1018818" y="5688925"/>
            <a:ext cx="6194346" cy="203716"/>
          </a:xfrm>
          <a:prstGeom prst="roundRect">
            <a:avLst>
              <a:gd name="adj" fmla="val 42017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15" name="Shape 11"/>
          <p:cNvSpPr/>
          <p:nvPr/>
        </p:nvSpPr>
        <p:spPr>
          <a:xfrm>
            <a:off x="713184" y="5485031"/>
            <a:ext cx="611386" cy="611386"/>
          </a:xfrm>
          <a:prstGeom prst="roundRect">
            <a:avLst>
              <a:gd name="adj" fmla="val 74781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17" name="Text 12"/>
          <p:cNvSpPr/>
          <p:nvPr/>
        </p:nvSpPr>
        <p:spPr>
          <a:xfrm>
            <a:off x="916900" y="6300192"/>
            <a:ext cx="2547461" cy="318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Data Standardization</a:t>
            </a:r>
            <a:endParaRPr lang="en-US" sz="2000" dirty="0"/>
          </a:p>
        </p:txBody>
      </p:sp>
      <p:sp>
        <p:nvSpPr>
          <p:cNvPr id="18" name="Text 13"/>
          <p:cNvSpPr/>
          <p:nvPr/>
        </p:nvSpPr>
        <p:spPr>
          <a:xfrm>
            <a:off x="916900" y="6740962"/>
            <a:ext cx="6092666" cy="6522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Standardized key fields like date formats and country names for consistent analysis across the dataset.</a:t>
            </a:r>
            <a:endParaRPr lang="en-US" sz="1600" dirty="0"/>
          </a:p>
        </p:txBody>
      </p:sp>
      <p:sp>
        <p:nvSpPr>
          <p:cNvPr id="19" name="Shape 14"/>
          <p:cNvSpPr/>
          <p:nvPr/>
        </p:nvSpPr>
        <p:spPr>
          <a:xfrm>
            <a:off x="7722632" y="5383292"/>
            <a:ext cx="6194465" cy="203716"/>
          </a:xfrm>
          <a:prstGeom prst="roundRect">
            <a:avLst>
              <a:gd name="adj" fmla="val 42017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20" name="Shape 15"/>
          <p:cNvSpPr/>
          <p:nvPr/>
        </p:nvSpPr>
        <p:spPr>
          <a:xfrm>
            <a:off x="7416998" y="5179397"/>
            <a:ext cx="611386" cy="611386"/>
          </a:xfrm>
          <a:prstGeom prst="roundRect">
            <a:avLst>
              <a:gd name="adj" fmla="val 74781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22" name="Text 16"/>
          <p:cNvSpPr/>
          <p:nvPr/>
        </p:nvSpPr>
        <p:spPr>
          <a:xfrm>
            <a:off x="7620714" y="5994559"/>
            <a:ext cx="2547461" cy="318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Final Export</a:t>
            </a:r>
            <a:endParaRPr lang="en-US" sz="2000" dirty="0"/>
          </a:p>
        </p:txBody>
      </p:sp>
      <p:sp>
        <p:nvSpPr>
          <p:cNvPr id="23" name="Text 17"/>
          <p:cNvSpPr/>
          <p:nvPr/>
        </p:nvSpPr>
        <p:spPr>
          <a:xfrm>
            <a:off x="7620714" y="6435328"/>
            <a:ext cx="6092785" cy="6522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cleaned dataset was saved as </a:t>
            </a:r>
            <a:r>
              <a:rPr lang="en-US" sz="1600" dirty="0">
                <a:solidFill>
                  <a:srgbClr val="443728"/>
                </a:solidFill>
                <a:highlight>
                  <a:srgbClr val="F2EFE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netflix_cleaned.csv</a:t>
            </a:r>
            <a:r>
              <a:rPr lang="en-US" sz="16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, ready for Power BI import.</a:t>
            </a:r>
            <a:endParaRPr lang="en-US" sz="1600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6761" y="2597940"/>
            <a:ext cx="531859" cy="531859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558" y="2863869"/>
            <a:ext cx="544637" cy="54463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559073" y="5275060"/>
            <a:ext cx="420179" cy="42017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087" y="5540910"/>
            <a:ext cx="555507" cy="55550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09055"/>
            <a:ext cx="665095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Technology Stack and Roles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17146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 combination of powerful tools was leveraged for data manipulation, analysis, and interactive visualization.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2789515"/>
            <a:ext cx="13042821" cy="4431030"/>
          </a:xfrm>
          <a:prstGeom prst="roundRect">
            <a:avLst>
              <a:gd name="adj" fmla="val 2150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801410" y="2797135"/>
            <a:ext cx="13027581" cy="101322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4"/>
          <p:cNvSpPr/>
          <p:nvPr/>
        </p:nvSpPr>
        <p:spPr>
          <a:xfrm>
            <a:off x="1028224" y="2940844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Python</a:t>
            </a: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(Pandas, NumPy)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45824" y="2940844"/>
            <a:ext cx="60563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Primary environment for detailed data cleaning, transformation, and large-scale data manipulation.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801410" y="3810357"/>
            <a:ext cx="13027581" cy="101322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7"/>
          <p:cNvSpPr/>
          <p:nvPr/>
        </p:nvSpPr>
        <p:spPr>
          <a:xfrm>
            <a:off x="1028224" y="3954066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Power BI Desktop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45824" y="3954066"/>
            <a:ext cx="60563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Core tool for sophisticated data visualization, report design, and creation of the final interactive dashboard.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801410" y="4823579"/>
            <a:ext cx="13027581" cy="101322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10"/>
          <p:cNvSpPr/>
          <p:nvPr/>
        </p:nvSpPr>
        <p:spPr>
          <a:xfrm>
            <a:off x="1028224" y="4967288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Power Query Editor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7545824" y="4967288"/>
            <a:ext cx="60563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Used for initial data shaping, filtering, and defining the data source structure within the Power BI workflow.</a:t>
            </a:r>
            <a:endParaRPr lang="en-US" sz="1750" dirty="0"/>
          </a:p>
        </p:txBody>
      </p:sp>
      <p:sp>
        <p:nvSpPr>
          <p:cNvPr id="14" name="Shape 12"/>
          <p:cNvSpPr/>
          <p:nvPr/>
        </p:nvSpPr>
        <p:spPr>
          <a:xfrm>
            <a:off x="801410" y="5836801"/>
            <a:ext cx="13027581" cy="137612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5" name="Text 13"/>
          <p:cNvSpPr/>
          <p:nvPr/>
        </p:nvSpPr>
        <p:spPr>
          <a:xfrm>
            <a:off x="1028224" y="5980509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DAX Expressions</a:t>
            </a: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7545824" y="5980509"/>
            <a:ext cx="605635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Implemented for creating complex calculated fields, custom Key Performance Indicators (KPIs), and advanced data modeling logic.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3067" y="568166"/>
            <a:ext cx="9592270" cy="6455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Dashboard Components and Visual Strategy</a:t>
            </a:r>
            <a:endParaRPr lang="en-US" sz="4050" dirty="0"/>
          </a:p>
        </p:txBody>
      </p:sp>
      <p:sp>
        <p:nvSpPr>
          <p:cNvPr id="3" name="Text 1"/>
          <p:cNvSpPr/>
          <p:nvPr/>
        </p:nvSpPr>
        <p:spPr>
          <a:xfrm>
            <a:off x="723067" y="1523643"/>
            <a:ext cx="13184267" cy="330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interactive dashboard was designed to provide both a high-level overview and drill-down capability into the content library.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1756053" y="2293144"/>
            <a:ext cx="3034070" cy="3227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Key Performance Indicators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1756053" y="2739866"/>
            <a:ext cx="12151281" cy="330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Total Movies, Total TV Shows, and Global Reach (Total Countries).</a:t>
            </a:r>
            <a:endParaRPr lang="en-US" sz="1600" dirty="0"/>
          </a:p>
        </p:txBody>
      </p:sp>
      <p:sp>
        <p:nvSpPr>
          <p:cNvPr id="10" name="Text 6"/>
          <p:cNvSpPr/>
          <p:nvPr/>
        </p:nvSpPr>
        <p:spPr>
          <a:xfrm>
            <a:off x="1756053" y="3644153"/>
            <a:ext cx="2582704" cy="376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Regional Distribution</a:t>
            </a:r>
            <a:endParaRPr lang="en-US" sz="2000" dirty="0"/>
          </a:p>
        </p:txBody>
      </p:sp>
      <p:sp>
        <p:nvSpPr>
          <p:cNvPr id="11" name="Text 7"/>
          <p:cNvSpPr/>
          <p:nvPr/>
        </p:nvSpPr>
        <p:spPr>
          <a:xfrm>
            <a:off x="1756053" y="4186118"/>
            <a:ext cx="12151281" cy="330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Visualized using a Shape Map to show content origin density.</a:t>
            </a:r>
            <a:endParaRPr lang="en-US" sz="1600" dirty="0"/>
          </a:p>
        </p:txBody>
      </p:sp>
      <p:sp>
        <p:nvSpPr>
          <p:cNvPr id="14" name="Text 9"/>
          <p:cNvSpPr/>
          <p:nvPr/>
        </p:nvSpPr>
        <p:spPr>
          <a:xfrm>
            <a:off x="1756053" y="5185648"/>
            <a:ext cx="2665214" cy="3227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Content Trends Analysis</a:t>
            </a:r>
            <a:endParaRPr lang="en-US" sz="2000" dirty="0"/>
          </a:p>
        </p:txBody>
      </p:sp>
      <p:sp>
        <p:nvSpPr>
          <p:cNvPr id="15" name="Text 10"/>
          <p:cNvSpPr/>
          <p:nvPr/>
        </p:nvSpPr>
        <p:spPr>
          <a:xfrm>
            <a:off x="1756053" y="5632371"/>
            <a:ext cx="12151281" cy="330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Line Chart demonstrating content volume release over time.</a:t>
            </a:r>
            <a:endParaRPr lang="en-US" sz="1600" dirty="0"/>
          </a:p>
        </p:txBody>
      </p:sp>
      <p:sp>
        <p:nvSpPr>
          <p:cNvPr id="18" name="Text 12"/>
          <p:cNvSpPr/>
          <p:nvPr/>
        </p:nvSpPr>
        <p:spPr>
          <a:xfrm>
            <a:off x="1756053" y="6631900"/>
            <a:ext cx="2582704" cy="3227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Genre Popularity</a:t>
            </a:r>
            <a:endParaRPr lang="en-US" sz="2000" dirty="0"/>
          </a:p>
        </p:txBody>
      </p:sp>
      <p:sp>
        <p:nvSpPr>
          <p:cNvPr id="19" name="Text 13"/>
          <p:cNvSpPr/>
          <p:nvPr/>
        </p:nvSpPr>
        <p:spPr>
          <a:xfrm>
            <a:off x="1756053" y="7078623"/>
            <a:ext cx="12151281" cy="330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Bar Chart ranking the most frequent genres.</a:t>
            </a:r>
            <a:endParaRPr lang="en-US" sz="1600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389" y="2207687"/>
            <a:ext cx="408235" cy="40823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389" y="3576915"/>
            <a:ext cx="443755" cy="44375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389" y="6475104"/>
            <a:ext cx="479574" cy="479574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420" y="5140414"/>
            <a:ext cx="432907" cy="43290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3"/>
          <p:cNvSpPr/>
          <p:nvPr/>
        </p:nvSpPr>
        <p:spPr>
          <a:xfrm>
            <a:off x="1756053" y="551329"/>
            <a:ext cx="3034070" cy="4168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 smtClean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Ratings Distributions</a:t>
            </a:r>
            <a:r>
              <a:rPr lang="en-US" sz="2000" b="1" dirty="0" smtClean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 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1756053" y="1143001"/>
            <a:ext cx="12151281" cy="4034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600"/>
              </a:lnSpc>
            </a:pPr>
            <a:r>
              <a:rPr lang="en-US" sz="16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Visualized using a Donut Chart to show </a:t>
            </a:r>
            <a:r>
              <a:rPr lang="en-US" sz="1600" dirty="0" smtClean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ratings distributions.</a:t>
            </a:r>
            <a:endParaRPr lang="en-US" sz="1600" dirty="0"/>
          </a:p>
          <a:p>
            <a:pPr marL="0" indent="0" algn="l">
              <a:lnSpc>
                <a:spcPts val="2600"/>
              </a:lnSpc>
              <a:buNone/>
            </a:pPr>
            <a:endParaRPr lang="en-US" sz="1600" dirty="0"/>
          </a:p>
        </p:txBody>
      </p:sp>
      <p:sp>
        <p:nvSpPr>
          <p:cNvPr id="10" name="Text 6"/>
          <p:cNvSpPr/>
          <p:nvPr/>
        </p:nvSpPr>
        <p:spPr>
          <a:xfrm>
            <a:off x="1756053" y="1869142"/>
            <a:ext cx="2582704" cy="3496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 smtClean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</a:rPr>
              <a:t>Content Type Comparison</a:t>
            </a:r>
            <a:endParaRPr lang="en-US" sz="2000" dirty="0"/>
          </a:p>
        </p:txBody>
      </p:sp>
      <p:sp>
        <p:nvSpPr>
          <p:cNvPr id="11" name="Text 7"/>
          <p:cNvSpPr/>
          <p:nvPr/>
        </p:nvSpPr>
        <p:spPr>
          <a:xfrm>
            <a:off x="1756053" y="2420472"/>
            <a:ext cx="12151281" cy="389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Visualized using a </a:t>
            </a:r>
            <a:r>
              <a:rPr lang="en-US" sz="1600" dirty="0" smtClean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Donut</a:t>
            </a:r>
            <a:r>
              <a:rPr lang="en-US" sz="1600" dirty="0" smtClean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Chart </a:t>
            </a:r>
            <a:r>
              <a:rPr lang="en-US" sz="16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to show content </a:t>
            </a:r>
            <a:r>
              <a:rPr lang="en-US" sz="1600" dirty="0" smtClean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type comparison</a:t>
            </a:r>
            <a:r>
              <a:rPr lang="en-US" sz="1600" dirty="0" smtClean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.</a:t>
            </a:r>
            <a:endParaRPr lang="en-US" sz="1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6053" y="3039034"/>
            <a:ext cx="11206912" cy="474681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520" y="1831061"/>
            <a:ext cx="425786" cy="42578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110" y="412594"/>
            <a:ext cx="564605" cy="564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8234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08271"/>
            <a:ext cx="999017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Core Metrics: Key Performance Indicators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57067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total library size and distribution by type provide an immediate snapshot of Netflix's content focus.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302079"/>
            <a:ext cx="3048000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6,127</a:t>
            </a:r>
            <a:endParaRPr lang="en-US" sz="5850" dirty="0"/>
          </a:p>
        </p:txBody>
      </p:sp>
      <p:sp>
        <p:nvSpPr>
          <p:cNvPr id="5" name="Text 3"/>
          <p:cNvSpPr/>
          <p:nvPr/>
        </p:nvSpPr>
        <p:spPr>
          <a:xfrm>
            <a:off x="900113" y="433387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Total Movies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4824293"/>
            <a:ext cx="304800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count of all available full-length motion pictures in the dataset.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4125278" y="3302079"/>
            <a:ext cx="304811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2,578</a:t>
            </a:r>
            <a:endParaRPr lang="en-US" sz="5850" dirty="0"/>
          </a:p>
        </p:txBody>
      </p:sp>
      <p:sp>
        <p:nvSpPr>
          <p:cNvPr id="8" name="Text 6"/>
          <p:cNvSpPr/>
          <p:nvPr/>
        </p:nvSpPr>
        <p:spPr>
          <a:xfrm>
            <a:off x="4231719" y="433387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Total TV Shows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4125278" y="4824293"/>
            <a:ext cx="304811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total number of available serialized television programs.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456884" y="3302079"/>
            <a:ext cx="304811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8.7K</a:t>
            </a:r>
            <a:endParaRPr lang="en-US" sz="5850" dirty="0"/>
          </a:p>
        </p:txBody>
      </p:sp>
      <p:sp>
        <p:nvSpPr>
          <p:cNvPr id="11" name="Text 9"/>
          <p:cNvSpPr/>
          <p:nvPr/>
        </p:nvSpPr>
        <p:spPr>
          <a:xfrm>
            <a:off x="7563326" y="433387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Total Titles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7456884" y="4824293"/>
            <a:ext cx="304811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Combined size of the content library, demonstrating scale.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10788491" y="3302079"/>
            <a:ext cx="304811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746</a:t>
            </a:r>
            <a:endParaRPr lang="en-US" sz="5850" dirty="0"/>
          </a:p>
        </p:txBody>
      </p:sp>
      <p:sp>
        <p:nvSpPr>
          <p:cNvPr id="14" name="Text 12"/>
          <p:cNvSpPr/>
          <p:nvPr/>
        </p:nvSpPr>
        <p:spPr>
          <a:xfrm>
            <a:off x="10894933" y="433387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Country Origins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10788491" y="4824293"/>
            <a:ext cx="304811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Number of unique countries where the content originated, indicating global reach.</a:t>
            </a: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793790" y="6531054"/>
            <a:ext cx="1304282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These metrics highlight the large volume of content managed and analyzed, setting the stage for deeper trend investigation.</a:t>
            </a:r>
            <a:endParaRPr lang="en-US" sz="14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51867" y="605195"/>
            <a:ext cx="6888956" cy="5819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50"/>
              </a:lnSpc>
              <a:buNone/>
            </a:pPr>
            <a:r>
              <a:rPr lang="en-US" sz="36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High-Impact Insights and Findings</a:t>
            </a:r>
            <a:endParaRPr lang="en-US" sz="3650" dirty="0"/>
          </a:p>
        </p:txBody>
      </p:sp>
      <p:sp>
        <p:nvSpPr>
          <p:cNvPr id="4" name="Text 1"/>
          <p:cNvSpPr/>
          <p:nvPr/>
        </p:nvSpPr>
        <p:spPr>
          <a:xfrm>
            <a:off x="1257062" y="1559600"/>
            <a:ext cx="2328148" cy="290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Movie Dominance</a:t>
            </a:r>
            <a:endParaRPr lang="en-US" sz="1800" dirty="0"/>
          </a:p>
        </p:txBody>
      </p:sp>
      <p:sp>
        <p:nvSpPr>
          <p:cNvPr id="5" name="Text 2"/>
          <p:cNvSpPr/>
          <p:nvPr/>
        </p:nvSpPr>
        <p:spPr>
          <a:xfrm>
            <a:off x="1257062" y="1962150"/>
            <a:ext cx="12721471" cy="2978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Movies make up approximately </a:t>
            </a:r>
            <a:r>
              <a:rPr lang="en-US" sz="1450" dirty="0">
                <a:solidFill>
                  <a:srgbClr val="835E54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71% of the total library</a:t>
            </a:r>
            <a:r>
              <a:rPr lang="en-US" sz="14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, confirming a primary focus on film content.</a:t>
            </a:r>
            <a:endParaRPr lang="en-US" sz="1450" dirty="0"/>
          </a:p>
        </p:txBody>
      </p:sp>
      <p:sp>
        <p:nvSpPr>
          <p:cNvPr id="7" name="Text 3"/>
          <p:cNvSpPr/>
          <p:nvPr/>
        </p:nvSpPr>
        <p:spPr>
          <a:xfrm>
            <a:off x="1257062" y="2632472"/>
            <a:ext cx="2328148" cy="290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TV Content Growth</a:t>
            </a:r>
            <a:endParaRPr lang="en-US" sz="1800" dirty="0"/>
          </a:p>
        </p:txBody>
      </p:sp>
      <p:sp>
        <p:nvSpPr>
          <p:cNvPr id="8" name="Text 4"/>
          <p:cNvSpPr/>
          <p:nvPr/>
        </p:nvSpPr>
        <p:spPr>
          <a:xfrm>
            <a:off x="1257062" y="3035022"/>
            <a:ext cx="12721471" cy="2978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TV Shows account for approximately 29%, showing Netflix's growing commitment to serial, long-form storytelling.</a:t>
            </a:r>
            <a:endParaRPr lang="en-US" sz="1450" dirty="0"/>
          </a:p>
        </p:txBody>
      </p:sp>
      <p:sp>
        <p:nvSpPr>
          <p:cNvPr id="10" name="Text 5"/>
          <p:cNvSpPr/>
          <p:nvPr/>
        </p:nvSpPr>
        <p:spPr>
          <a:xfrm>
            <a:off x="1257062" y="3705344"/>
            <a:ext cx="2328148" cy="290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Genre Popularity</a:t>
            </a:r>
            <a:endParaRPr lang="en-US" sz="1800" dirty="0"/>
          </a:p>
        </p:txBody>
      </p:sp>
      <p:sp>
        <p:nvSpPr>
          <p:cNvPr id="11" name="Text 6"/>
          <p:cNvSpPr/>
          <p:nvPr/>
        </p:nvSpPr>
        <p:spPr>
          <a:xfrm>
            <a:off x="1257062" y="4107894"/>
            <a:ext cx="12721471" cy="2978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Stand-Up Comedy, Thrillers, and Dramas consistently rank as the top genres, suggesting strong viewer demand in these categories.</a:t>
            </a:r>
            <a:endParaRPr lang="en-US" sz="1450" dirty="0"/>
          </a:p>
        </p:txBody>
      </p:sp>
      <p:sp>
        <p:nvSpPr>
          <p:cNvPr id="13" name="Text 7"/>
          <p:cNvSpPr/>
          <p:nvPr/>
        </p:nvSpPr>
        <p:spPr>
          <a:xfrm>
            <a:off x="1257062" y="4778216"/>
            <a:ext cx="2328148" cy="290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Audience Targeting</a:t>
            </a:r>
            <a:endParaRPr lang="en-US" sz="1800" dirty="0"/>
          </a:p>
        </p:txBody>
      </p:sp>
      <p:sp>
        <p:nvSpPr>
          <p:cNvPr id="14" name="Text 8"/>
          <p:cNvSpPr/>
          <p:nvPr/>
        </p:nvSpPr>
        <p:spPr>
          <a:xfrm>
            <a:off x="1257062" y="5180767"/>
            <a:ext cx="12721471" cy="2978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majority of content is rated </a:t>
            </a:r>
            <a:r>
              <a:rPr lang="en-US" sz="1450" b="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TV-MA</a:t>
            </a:r>
            <a:r>
              <a:rPr lang="en-US" sz="14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and </a:t>
            </a:r>
            <a:r>
              <a:rPr lang="en-US" sz="1450" b="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TV-14</a:t>
            </a:r>
            <a:r>
              <a:rPr lang="en-US" sz="14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, indicating a deliberate targeting of mature and young adult audiences.</a:t>
            </a:r>
            <a:endParaRPr lang="en-US" sz="1450" dirty="0"/>
          </a:p>
        </p:txBody>
      </p:sp>
      <p:sp>
        <p:nvSpPr>
          <p:cNvPr id="16" name="Text 9"/>
          <p:cNvSpPr/>
          <p:nvPr/>
        </p:nvSpPr>
        <p:spPr>
          <a:xfrm>
            <a:off x="1257062" y="5851088"/>
            <a:ext cx="2328148" cy="290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Content Expansion</a:t>
            </a:r>
            <a:endParaRPr lang="en-US" sz="1800" dirty="0"/>
          </a:p>
        </p:txBody>
      </p:sp>
      <p:sp>
        <p:nvSpPr>
          <p:cNvPr id="17" name="Text 10"/>
          <p:cNvSpPr/>
          <p:nvPr/>
        </p:nvSpPr>
        <p:spPr>
          <a:xfrm>
            <a:off x="1257062" y="6253639"/>
            <a:ext cx="12721471" cy="2978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There was a </a:t>
            </a:r>
            <a:r>
              <a:rPr lang="en-US" sz="1450" b="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sharp rise</a:t>
            </a:r>
            <a:r>
              <a:rPr lang="en-US" sz="14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in content acquisition and release after 2010, correlating directly with Netflix's aggressive global market expansion.</a:t>
            </a:r>
            <a:endParaRPr lang="en-US" sz="1450" dirty="0"/>
          </a:p>
        </p:txBody>
      </p:sp>
      <p:sp>
        <p:nvSpPr>
          <p:cNvPr id="19" name="Text 11"/>
          <p:cNvSpPr/>
          <p:nvPr/>
        </p:nvSpPr>
        <p:spPr>
          <a:xfrm>
            <a:off x="1257062" y="6923961"/>
            <a:ext cx="2328148" cy="290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Truly Global Reach</a:t>
            </a:r>
            <a:endParaRPr lang="en-US" sz="1800" dirty="0"/>
          </a:p>
        </p:txBody>
      </p:sp>
      <p:sp>
        <p:nvSpPr>
          <p:cNvPr id="20" name="Text 12"/>
          <p:cNvSpPr/>
          <p:nvPr/>
        </p:nvSpPr>
        <p:spPr>
          <a:xfrm>
            <a:off x="1257062" y="7326511"/>
            <a:ext cx="12721471" cy="2978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Content diversity is high, with titles originating from </a:t>
            </a:r>
            <a:r>
              <a:rPr lang="en-US" sz="1450" b="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746 unique countries</a:t>
            </a:r>
            <a:r>
              <a:rPr lang="en-US" sz="14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, reinforcing Netflix's international strategy.</a:t>
            </a:r>
            <a:endParaRPr lang="en-US" sz="1450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867" y="3625813"/>
            <a:ext cx="449932" cy="449932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867" y="6844430"/>
            <a:ext cx="449932" cy="449932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151" y="5817841"/>
            <a:ext cx="357364" cy="357364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879" y="4606191"/>
            <a:ext cx="634920" cy="63492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021" y="2483589"/>
            <a:ext cx="588636" cy="588636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011" y="1511495"/>
            <a:ext cx="450655" cy="45065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970865" y="500182"/>
            <a:ext cx="5947529" cy="4325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7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Overcoming Implementation Challenges</a:t>
            </a:r>
            <a:endParaRPr lang="en-US" sz="2700" dirty="0"/>
          </a:p>
        </p:txBody>
      </p:sp>
      <p:sp>
        <p:nvSpPr>
          <p:cNvPr id="4" name="Text 1"/>
          <p:cNvSpPr/>
          <p:nvPr/>
        </p:nvSpPr>
        <p:spPr>
          <a:xfrm>
            <a:off x="5970865" y="1140262"/>
            <a:ext cx="8175069" cy="4429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During the development phase, several technical hurdles were encountered and resolved, providing valuable lessons in data visualization workflow.</a:t>
            </a:r>
            <a:endParaRPr lang="en-US" sz="1050" dirty="0"/>
          </a:p>
        </p:txBody>
      </p:sp>
      <p:sp>
        <p:nvSpPr>
          <p:cNvPr id="5" name="Shape 2"/>
          <p:cNvSpPr/>
          <p:nvPr/>
        </p:nvSpPr>
        <p:spPr>
          <a:xfrm>
            <a:off x="5970865" y="1946315"/>
            <a:ext cx="8175069" cy="1020247"/>
          </a:xfrm>
          <a:prstGeom prst="roundRect">
            <a:avLst>
              <a:gd name="adj" fmla="val 7170"/>
            </a:avLst>
          </a:prstGeom>
          <a:solidFill>
            <a:srgbClr val="FFFCFA"/>
          </a:solidFill>
          <a:ln/>
        </p:spPr>
      </p:sp>
      <p:sp>
        <p:nvSpPr>
          <p:cNvPr id="6" name="Shape 3"/>
          <p:cNvSpPr/>
          <p:nvPr/>
        </p:nvSpPr>
        <p:spPr>
          <a:xfrm>
            <a:off x="5970865" y="1931075"/>
            <a:ext cx="8175069" cy="60960"/>
          </a:xfrm>
          <a:prstGeom prst="roundRect">
            <a:avLst>
              <a:gd name="adj" fmla="val 95372"/>
            </a:avLst>
          </a:prstGeom>
          <a:solidFill>
            <a:srgbClr val="835E54"/>
          </a:solidFill>
          <a:ln/>
        </p:spPr>
      </p:sp>
      <p:sp>
        <p:nvSpPr>
          <p:cNvPr id="7" name="Shape 4"/>
          <p:cNvSpPr/>
          <p:nvPr/>
        </p:nvSpPr>
        <p:spPr>
          <a:xfrm>
            <a:off x="9850815" y="1738789"/>
            <a:ext cx="415171" cy="415171"/>
          </a:xfrm>
          <a:prstGeom prst="roundRect">
            <a:avLst>
              <a:gd name="adj" fmla="val 220247"/>
            </a:avLst>
          </a:prstGeom>
          <a:solidFill>
            <a:srgbClr val="835E54"/>
          </a:solidFill>
          <a:ln/>
        </p:spPr>
      </p:sp>
      <p:sp>
        <p:nvSpPr>
          <p:cNvPr id="8" name="Text 5"/>
          <p:cNvSpPr/>
          <p:nvPr/>
        </p:nvSpPr>
        <p:spPr>
          <a:xfrm>
            <a:off x="9975354" y="1842611"/>
            <a:ext cx="166092" cy="2075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b="1" dirty="0">
                <a:solidFill>
                  <a:srgbClr val="FFFFFF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1</a:t>
            </a:r>
            <a:endParaRPr lang="en-US" sz="1300" dirty="0"/>
          </a:p>
        </p:txBody>
      </p:sp>
      <p:sp>
        <p:nvSpPr>
          <p:cNvPr id="9" name="Text 6"/>
          <p:cNvSpPr/>
          <p:nvPr/>
        </p:nvSpPr>
        <p:spPr>
          <a:xfrm>
            <a:off x="6124456" y="2292310"/>
            <a:ext cx="2622233" cy="216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Incorrect Entries in "Type" Column</a:t>
            </a:r>
            <a:endParaRPr lang="en-US" sz="1350" dirty="0"/>
          </a:p>
        </p:txBody>
      </p:sp>
      <p:sp>
        <p:nvSpPr>
          <p:cNvPr id="10" name="Text 7"/>
          <p:cNvSpPr/>
          <p:nvPr/>
        </p:nvSpPr>
        <p:spPr>
          <a:xfrm>
            <a:off x="6124456" y="2591514"/>
            <a:ext cx="7867888" cy="221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b="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Solution:</a:t>
            </a:r>
            <a:r>
              <a:rPr lang="en-US" sz="10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Permanent removal and cleansing executed within the Power Query Editor before visualization was initiated.</a:t>
            </a:r>
            <a:endParaRPr lang="en-US" sz="1050" dirty="0"/>
          </a:p>
        </p:txBody>
      </p:sp>
      <p:sp>
        <p:nvSpPr>
          <p:cNvPr id="11" name="Shape 8"/>
          <p:cNvSpPr/>
          <p:nvPr/>
        </p:nvSpPr>
        <p:spPr>
          <a:xfrm>
            <a:off x="5970865" y="3312438"/>
            <a:ext cx="8175069" cy="1241703"/>
          </a:xfrm>
          <a:prstGeom prst="roundRect">
            <a:avLst>
              <a:gd name="adj" fmla="val 5891"/>
            </a:avLst>
          </a:prstGeom>
          <a:solidFill>
            <a:srgbClr val="FFFCFA"/>
          </a:solidFill>
          <a:ln/>
        </p:spPr>
      </p:sp>
      <p:sp>
        <p:nvSpPr>
          <p:cNvPr id="12" name="Shape 9"/>
          <p:cNvSpPr/>
          <p:nvPr/>
        </p:nvSpPr>
        <p:spPr>
          <a:xfrm>
            <a:off x="5970865" y="3297198"/>
            <a:ext cx="8175069" cy="60960"/>
          </a:xfrm>
          <a:prstGeom prst="roundRect">
            <a:avLst>
              <a:gd name="adj" fmla="val 95372"/>
            </a:avLst>
          </a:prstGeom>
          <a:solidFill>
            <a:srgbClr val="835E54"/>
          </a:solidFill>
          <a:ln/>
        </p:spPr>
      </p:sp>
      <p:sp>
        <p:nvSpPr>
          <p:cNvPr id="13" name="Shape 10"/>
          <p:cNvSpPr/>
          <p:nvPr/>
        </p:nvSpPr>
        <p:spPr>
          <a:xfrm>
            <a:off x="9850815" y="3104912"/>
            <a:ext cx="415171" cy="415171"/>
          </a:xfrm>
          <a:prstGeom prst="roundRect">
            <a:avLst>
              <a:gd name="adj" fmla="val 220247"/>
            </a:avLst>
          </a:prstGeom>
          <a:solidFill>
            <a:srgbClr val="835E54"/>
          </a:solidFill>
          <a:ln/>
        </p:spPr>
      </p:sp>
      <p:sp>
        <p:nvSpPr>
          <p:cNvPr id="14" name="Text 11"/>
          <p:cNvSpPr/>
          <p:nvPr/>
        </p:nvSpPr>
        <p:spPr>
          <a:xfrm>
            <a:off x="9975354" y="3208734"/>
            <a:ext cx="166092" cy="2075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b="1" dirty="0">
                <a:solidFill>
                  <a:srgbClr val="FFFFFF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2</a:t>
            </a:r>
            <a:endParaRPr lang="en-US" sz="1300" dirty="0"/>
          </a:p>
        </p:txBody>
      </p:sp>
      <p:sp>
        <p:nvSpPr>
          <p:cNvPr id="15" name="Text 12"/>
          <p:cNvSpPr/>
          <p:nvPr/>
        </p:nvSpPr>
        <p:spPr>
          <a:xfrm>
            <a:off x="6124456" y="3658433"/>
            <a:ext cx="2516743" cy="216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Missing "Size" Field in Map Visual</a:t>
            </a:r>
            <a:endParaRPr lang="en-US" sz="1350" dirty="0"/>
          </a:p>
        </p:txBody>
      </p:sp>
      <p:sp>
        <p:nvSpPr>
          <p:cNvPr id="16" name="Text 13"/>
          <p:cNvSpPr/>
          <p:nvPr/>
        </p:nvSpPr>
        <p:spPr>
          <a:xfrm>
            <a:off x="6124456" y="3957638"/>
            <a:ext cx="7867888" cy="4429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b="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Solution:</a:t>
            </a:r>
            <a:r>
              <a:rPr lang="en-US" sz="10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Adjusted settings to utilize the auto-bubble scaling feature within Power BI to accurately reflect data density by region.</a:t>
            </a:r>
            <a:endParaRPr lang="en-US" sz="1050" dirty="0"/>
          </a:p>
        </p:txBody>
      </p:sp>
      <p:sp>
        <p:nvSpPr>
          <p:cNvPr id="17" name="Shape 14"/>
          <p:cNvSpPr/>
          <p:nvPr/>
        </p:nvSpPr>
        <p:spPr>
          <a:xfrm>
            <a:off x="5970865" y="4900017"/>
            <a:ext cx="8175069" cy="1241703"/>
          </a:xfrm>
          <a:prstGeom prst="roundRect">
            <a:avLst>
              <a:gd name="adj" fmla="val 5891"/>
            </a:avLst>
          </a:prstGeom>
          <a:solidFill>
            <a:srgbClr val="FFFCFA"/>
          </a:solidFill>
          <a:ln/>
        </p:spPr>
      </p:sp>
      <p:sp>
        <p:nvSpPr>
          <p:cNvPr id="18" name="Shape 15"/>
          <p:cNvSpPr/>
          <p:nvPr/>
        </p:nvSpPr>
        <p:spPr>
          <a:xfrm>
            <a:off x="5970865" y="4884777"/>
            <a:ext cx="8175069" cy="60960"/>
          </a:xfrm>
          <a:prstGeom prst="roundRect">
            <a:avLst>
              <a:gd name="adj" fmla="val 95372"/>
            </a:avLst>
          </a:prstGeom>
          <a:solidFill>
            <a:srgbClr val="835E54"/>
          </a:solidFill>
          <a:ln/>
        </p:spPr>
      </p:sp>
      <p:sp>
        <p:nvSpPr>
          <p:cNvPr id="19" name="Shape 16"/>
          <p:cNvSpPr/>
          <p:nvPr/>
        </p:nvSpPr>
        <p:spPr>
          <a:xfrm>
            <a:off x="9850815" y="4692491"/>
            <a:ext cx="415171" cy="415171"/>
          </a:xfrm>
          <a:prstGeom prst="roundRect">
            <a:avLst>
              <a:gd name="adj" fmla="val 220247"/>
            </a:avLst>
          </a:prstGeom>
          <a:solidFill>
            <a:srgbClr val="835E54"/>
          </a:solidFill>
          <a:ln/>
        </p:spPr>
      </p:sp>
      <p:sp>
        <p:nvSpPr>
          <p:cNvPr id="20" name="Text 17"/>
          <p:cNvSpPr/>
          <p:nvPr/>
        </p:nvSpPr>
        <p:spPr>
          <a:xfrm>
            <a:off x="9975354" y="4796314"/>
            <a:ext cx="166092" cy="2075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b="1" dirty="0">
                <a:solidFill>
                  <a:srgbClr val="FFFFFF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3</a:t>
            </a:r>
            <a:endParaRPr lang="en-US" sz="1300" dirty="0"/>
          </a:p>
        </p:txBody>
      </p:sp>
      <p:sp>
        <p:nvSpPr>
          <p:cNvPr id="21" name="Text 18"/>
          <p:cNvSpPr/>
          <p:nvPr/>
        </p:nvSpPr>
        <p:spPr>
          <a:xfrm>
            <a:off x="6124456" y="5246013"/>
            <a:ext cx="3428643" cy="216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Map Not Displaying Geographic Data Correctly</a:t>
            </a:r>
            <a:endParaRPr lang="en-US" sz="1350" dirty="0"/>
          </a:p>
        </p:txBody>
      </p:sp>
      <p:sp>
        <p:nvSpPr>
          <p:cNvPr id="22" name="Text 19"/>
          <p:cNvSpPr/>
          <p:nvPr/>
        </p:nvSpPr>
        <p:spPr>
          <a:xfrm>
            <a:off x="6124456" y="5545217"/>
            <a:ext cx="7867888" cy="4429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b="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Solution:</a:t>
            </a:r>
            <a:r>
              <a:rPr lang="en-US" sz="10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Switched the visual type to a Shape Map and integrated a custom JSON file for precise boundary and region display.</a:t>
            </a:r>
            <a:endParaRPr lang="en-US" sz="1050" dirty="0"/>
          </a:p>
        </p:txBody>
      </p:sp>
      <p:sp>
        <p:nvSpPr>
          <p:cNvPr id="23" name="Shape 20"/>
          <p:cNvSpPr/>
          <p:nvPr/>
        </p:nvSpPr>
        <p:spPr>
          <a:xfrm>
            <a:off x="5970865" y="6487597"/>
            <a:ext cx="8175069" cy="1241703"/>
          </a:xfrm>
          <a:prstGeom prst="roundRect">
            <a:avLst>
              <a:gd name="adj" fmla="val 5891"/>
            </a:avLst>
          </a:prstGeom>
          <a:solidFill>
            <a:srgbClr val="FFFCFA"/>
          </a:solidFill>
          <a:ln/>
        </p:spPr>
      </p:sp>
      <p:sp>
        <p:nvSpPr>
          <p:cNvPr id="24" name="Shape 21"/>
          <p:cNvSpPr/>
          <p:nvPr/>
        </p:nvSpPr>
        <p:spPr>
          <a:xfrm>
            <a:off x="5970865" y="6472357"/>
            <a:ext cx="8175069" cy="60960"/>
          </a:xfrm>
          <a:prstGeom prst="roundRect">
            <a:avLst>
              <a:gd name="adj" fmla="val 95372"/>
            </a:avLst>
          </a:prstGeom>
          <a:solidFill>
            <a:srgbClr val="835E54"/>
          </a:solidFill>
          <a:ln/>
        </p:spPr>
      </p:sp>
      <p:sp>
        <p:nvSpPr>
          <p:cNvPr id="25" name="Shape 22"/>
          <p:cNvSpPr/>
          <p:nvPr/>
        </p:nvSpPr>
        <p:spPr>
          <a:xfrm>
            <a:off x="9850815" y="6280071"/>
            <a:ext cx="415171" cy="415171"/>
          </a:xfrm>
          <a:prstGeom prst="roundRect">
            <a:avLst>
              <a:gd name="adj" fmla="val 220247"/>
            </a:avLst>
          </a:prstGeom>
          <a:solidFill>
            <a:srgbClr val="835E54"/>
          </a:solidFill>
          <a:ln/>
        </p:spPr>
      </p:sp>
      <p:sp>
        <p:nvSpPr>
          <p:cNvPr id="26" name="Text 23"/>
          <p:cNvSpPr/>
          <p:nvPr/>
        </p:nvSpPr>
        <p:spPr>
          <a:xfrm>
            <a:off x="9975354" y="6383893"/>
            <a:ext cx="166092" cy="2075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b="1" dirty="0">
                <a:solidFill>
                  <a:srgbClr val="FFFFFF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4</a:t>
            </a:r>
            <a:endParaRPr lang="en-US" sz="1300" dirty="0"/>
          </a:p>
        </p:txBody>
      </p:sp>
      <p:sp>
        <p:nvSpPr>
          <p:cNvPr id="27" name="Text 24"/>
          <p:cNvSpPr/>
          <p:nvPr/>
        </p:nvSpPr>
        <p:spPr>
          <a:xfrm>
            <a:off x="6124456" y="6833592"/>
            <a:ext cx="2609969" cy="216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Data Preview Limited to 1000 Rows</a:t>
            </a:r>
            <a:endParaRPr lang="en-US" sz="1350" dirty="0"/>
          </a:p>
        </p:txBody>
      </p:sp>
      <p:sp>
        <p:nvSpPr>
          <p:cNvPr id="28" name="Text 25"/>
          <p:cNvSpPr/>
          <p:nvPr/>
        </p:nvSpPr>
        <p:spPr>
          <a:xfrm>
            <a:off x="6124456" y="7132796"/>
            <a:ext cx="7867888" cy="4429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b="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Solution:</a:t>
            </a:r>
            <a:r>
              <a:rPr lang="en-US" sz="10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Configured Power BI to load the full dataset, overriding default sampling limits and ensuring complete data analysis.</a:t>
            </a:r>
            <a:endParaRPr lang="en-US" sz="10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82</TotalTime>
  <Words>1013</Words>
  <Application>Microsoft Office PowerPoint</Application>
  <PresentationFormat>Custom</PresentationFormat>
  <Paragraphs>127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Crimson Pro Bold</vt:lpstr>
      <vt:lpstr>Open Sans</vt:lpstr>
      <vt:lpstr>Calibri</vt:lpstr>
      <vt:lpstr>Consolas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lastModifiedBy>Windows User</cp:lastModifiedBy>
  <cp:revision>11</cp:revision>
  <dcterms:created xsi:type="dcterms:W3CDTF">2025-11-04T11:59:02Z</dcterms:created>
  <dcterms:modified xsi:type="dcterms:W3CDTF">2025-11-05T07:27:19Z</dcterms:modified>
</cp:coreProperties>
</file>